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8" r:id="rId3"/>
    <p:sldId id="259" r:id="rId4"/>
    <p:sldId id="260" r:id="rId5"/>
    <p:sldId id="261" r:id="rId6"/>
    <p:sldId id="264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86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608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954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243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242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624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193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011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507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966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893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C5547A07-0FCA-4A08-A5B0-7A129F255AD3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72806C27-8DF1-48DD-AABA-48FA73A7E2A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502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83767" y="1089599"/>
            <a:ext cx="6645687" cy="1793167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sk-SK" sz="4000" dirty="0" smtClean="0"/>
              <a:t>Obraz kocky a kvádra </a:t>
            </a:r>
            <a:br>
              <a:rPr lang="sk-SK" sz="4000" dirty="0" smtClean="0"/>
            </a:br>
            <a:r>
              <a:rPr lang="sk-SK" sz="4000" dirty="0" smtClean="0"/>
              <a:t>v rovnobežnom premietaní - rysovanie</a:t>
            </a:r>
            <a:endParaRPr lang="sk-SK" sz="4000" dirty="0"/>
          </a:p>
        </p:txBody>
      </p:sp>
      <p:pic>
        <p:nvPicPr>
          <p:cNvPr id="3076" name="Picture 4" descr="http://portal.edupage.org/kniznica/docs/2011/20110617/thumbs/fit256x256trdoc00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575" y="3068960"/>
            <a:ext cx="2931377" cy="288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gymmoldava.sk/ICV/CELYWEB/maturita/obr/1062_2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802288"/>
            <a:ext cx="3672408" cy="193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25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476672"/>
            <a:ext cx="8291264" cy="5922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>
                <a:solidFill>
                  <a:srgbClr val="FF0000"/>
                </a:solidFill>
              </a:rPr>
              <a:t>Narysuj obraz kocky </a:t>
            </a:r>
            <a:r>
              <a:rPr lang="sk-SK" sz="2400" dirty="0" smtClean="0"/>
              <a:t>s hranou dlhou 4 cm v rovnobežnom premietaní – </a:t>
            </a:r>
            <a:r>
              <a:rPr lang="sk-SK" sz="2400" b="1" dirty="0" smtClean="0"/>
              <a:t>Nadhľad sprava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002060"/>
                </a:solidFill>
              </a:rPr>
              <a:t>Postup:  </a:t>
            </a:r>
            <a:r>
              <a:rPr lang="sk-SK" sz="2000" b="1" dirty="0" smtClean="0">
                <a:solidFill>
                  <a:srgbClr val="FF0000"/>
                </a:solidFill>
              </a:rPr>
              <a:t>Narysujem:</a:t>
            </a:r>
            <a:endParaRPr lang="sk-SK" sz="2000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sk-SK" sz="2000" b="1" dirty="0" smtClean="0">
                <a:solidFill>
                  <a:srgbClr val="FF0000"/>
                </a:solidFill>
              </a:rPr>
              <a:t>prednú stenu – štvorec, a=4cm</a:t>
            </a:r>
          </a:p>
          <a:p>
            <a:pPr marL="457200" indent="-457200">
              <a:buAutoNum type="arabicPeriod"/>
            </a:pPr>
            <a:r>
              <a:rPr lang="sk-SK" sz="2000" b="1" dirty="0" smtClean="0">
                <a:solidFill>
                  <a:srgbClr val="0070C0"/>
                </a:solidFill>
              </a:rPr>
              <a:t>Bočné hrany pod 45° uhlom</a:t>
            </a:r>
          </a:p>
          <a:p>
            <a:pPr marL="457200" indent="-457200">
              <a:buAutoNum type="arabicPeriod"/>
            </a:pPr>
            <a:r>
              <a:rPr lang="sk-SK" sz="2000" b="1" dirty="0" smtClean="0">
                <a:solidFill>
                  <a:srgbClr val="00B050"/>
                </a:solidFill>
              </a:rPr>
              <a:t>Na bočnú hranu nameriam 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00B050"/>
                </a:solidFill>
              </a:rPr>
              <a:t>Polovicu zo zadania – 4:2=2cm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FF0000"/>
                </a:solidFill>
              </a:rPr>
              <a:t>4. </a:t>
            </a:r>
            <a:r>
              <a:rPr lang="sk-SK" sz="2000" b="1" dirty="0" smtClean="0">
                <a:solidFill>
                  <a:srgbClr val="002060"/>
                </a:solidFill>
              </a:rPr>
              <a:t>Dorysujem bočné hrany plnou čiarou,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7030A0"/>
                </a:solidFill>
              </a:rPr>
              <a:t>l</a:t>
            </a:r>
            <a:r>
              <a:rPr lang="sk-SK" sz="2000" b="1" dirty="0" smtClean="0">
                <a:solidFill>
                  <a:srgbClr val="7030A0"/>
                </a:solidFill>
              </a:rPr>
              <a:t>en zadnú nevidím, preto bude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7030A0"/>
                </a:solidFill>
              </a:rPr>
              <a:t> čiarkovaná a tenká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00B050"/>
                </a:solidFill>
              </a:rPr>
              <a:t>5. Označím vrcholy kocky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00B050"/>
                </a:solidFill>
              </a:rPr>
              <a:t> veľkými tlačenými písmenami</a:t>
            </a:r>
          </a:p>
          <a:p>
            <a:pPr marL="457200" indent="-457200">
              <a:buAutoNum type="arabicPeriod"/>
            </a:pPr>
            <a:endParaRPr lang="sk-SK" sz="2000" b="1" dirty="0"/>
          </a:p>
        </p:txBody>
      </p:sp>
      <p:sp>
        <p:nvSpPr>
          <p:cNvPr id="4" name="Obdĺžnik 3"/>
          <p:cNvSpPr/>
          <p:nvPr/>
        </p:nvSpPr>
        <p:spPr>
          <a:xfrm>
            <a:off x="6300192" y="4581128"/>
            <a:ext cx="1224136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6" name="Rovná spojnica 5"/>
          <p:cNvCxnSpPr/>
          <p:nvPr/>
        </p:nvCxnSpPr>
        <p:spPr>
          <a:xfrm flipV="1">
            <a:off x="7524328" y="5373216"/>
            <a:ext cx="504056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flipV="1">
            <a:off x="6305434" y="4077072"/>
            <a:ext cx="606826" cy="4887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 flipV="1">
            <a:off x="7518309" y="4177627"/>
            <a:ext cx="504056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flipV="1">
            <a:off x="6343680" y="5373216"/>
            <a:ext cx="504056" cy="432048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>
            <a:off x="8022365" y="4177627"/>
            <a:ext cx="6019" cy="11955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6912260" y="4164738"/>
            <a:ext cx="6019" cy="1195589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6918279" y="4120905"/>
            <a:ext cx="1104086" cy="438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/>
          <p:cNvCxnSpPr/>
          <p:nvPr/>
        </p:nvCxnSpPr>
        <p:spPr>
          <a:xfrm>
            <a:off x="6966266" y="5316494"/>
            <a:ext cx="1104086" cy="4383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ovná spojovacia šípka 26"/>
          <p:cNvCxnSpPr/>
          <p:nvPr/>
        </p:nvCxnSpPr>
        <p:spPr>
          <a:xfrm>
            <a:off x="6966266" y="1340768"/>
            <a:ext cx="504056" cy="305288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52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/>
          <a:lstStyle/>
          <a:p>
            <a:pPr marL="0" indent="0">
              <a:buNone/>
            </a:pPr>
            <a:r>
              <a:rPr lang="sk-SK" sz="2400" dirty="0">
                <a:solidFill>
                  <a:srgbClr val="FF0000"/>
                </a:solidFill>
              </a:rPr>
              <a:t>Narysuj obraz kocky </a:t>
            </a:r>
            <a:r>
              <a:rPr lang="sk-SK" sz="2400" dirty="0"/>
              <a:t>s hranou dlhou 4 cm v rovnobežnom premietaní – </a:t>
            </a:r>
            <a:r>
              <a:rPr lang="sk-SK" sz="2400" b="1" dirty="0"/>
              <a:t>Nadhľad </a:t>
            </a:r>
            <a:r>
              <a:rPr lang="sk-SK" sz="2400" b="1" dirty="0" smtClean="0"/>
              <a:t>zľava</a:t>
            </a:r>
            <a:endParaRPr lang="sk-SK" sz="2400" b="1" dirty="0"/>
          </a:p>
          <a:p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! </a:t>
            </a:r>
            <a:r>
              <a:rPr lang="sk-SK" sz="2400" b="1" dirty="0" smtClean="0"/>
              <a:t>Bočné hrany rysujeme na ľavú stranu pod 45° uhlom ! ! !</a:t>
            </a:r>
            <a:endParaRPr lang="sk-SK" sz="2400" b="1" dirty="0"/>
          </a:p>
        </p:txBody>
      </p:sp>
      <p:cxnSp>
        <p:nvCxnSpPr>
          <p:cNvPr id="4" name="Rovná spojovacia šípka 3"/>
          <p:cNvCxnSpPr/>
          <p:nvPr/>
        </p:nvCxnSpPr>
        <p:spPr>
          <a:xfrm flipH="1">
            <a:off x="2555776" y="1493168"/>
            <a:ext cx="3960440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ovná spojovacia šípka 4"/>
          <p:cNvCxnSpPr/>
          <p:nvPr/>
        </p:nvCxnSpPr>
        <p:spPr>
          <a:xfrm flipH="1">
            <a:off x="6300192" y="1493168"/>
            <a:ext cx="818474" cy="30879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ĺžnik 8"/>
          <p:cNvSpPr/>
          <p:nvPr/>
        </p:nvSpPr>
        <p:spPr>
          <a:xfrm>
            <a:off x="6300192" y="4581128"/>
            <a:ext cx="1224136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0" name="Rovná spojnica 9"/>
          <p:cNvCxnSpPr/>
          <p:nvPr/>
        </p:nvCxnSpPr>
        <p:spPr>
          <a:xfrm flipH="1" flipV="1">
            <a:off x="5796136" y="5373216"/>
            <a:ext cx="468052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11"/>
          <p:cNvCxnSpPr/>
          <p:nvPr/>
        </p:nvCxnSpPr>
        <p:spPr>
          <a:xfrm flipH="1" flipV="1">
            <a:off x="5796136" y="4149080"/>
            <a:ext cx="468052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 flipH="1" flipV="1">
            <a:off x="7118666" y="4171183"/>
            <a:ext cx="414046" cy="4099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 flipH="1" flipV="1">
            <a:off x="7118666" y="5373216"/>
            <a:ext cx="405662" cy="432048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nica 17"/>
          <p:cNvCxnSpPr/>
          <p:nvPr/>
        </p:nvCxnSpPr>
        <p:spPr>
          <a:xfrm>
            <a:off x="5796136" y="4177627"/>
            <a:ext cx="6019" cy="11955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/>
          <p:cNvCxnSpPr/>
          <p:nvPr/>
        </p:nvCxnSpPr>
        <p:spPr>
          <a:xfrm>
            <a:off x="7099184" y="4164738"/>
            <a:ext cx="6019" cy="1195589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/>
          <p:cNvCxnSpPr/>
          <p:nvPr/>
        </p:nvCxnSpPr>
        <p:spPr>
          <a:xfrm>
            <a:off x="5862180" y="5360327"/>
            <a:ext cx="1237004" cy="128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ovná spojnica 22"/>
          <p:cNvCxnSpPr/>
          <p:nvPr/>
        </p:nvCxnSpPr>
        <p:spPr>
          <a:xfrm>
            <a:off x="5862180" y="4164738"/>
            <a:ext cx="1256486" cy="128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37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 smtClean="0">
                <a:solidFill>
                  <a:srgbClr val="0070C0"/>
                </a:solidFill>
              </a:rPr>
              <a:t>Narysuj </a:t>
            </a:r>
            <a:r>
              <a:rPr lang="sk-SK" sz="2400" b="1" dirty="0" smtClean="0">
                <a:solidFill>
                  <a:srgbClr val="FF0000"/>
                </a:solidFill>
              </a:rPr>
              <a:t>obraz kvádra </a:t>
            </a:r>
            <a:r>
              <a:rPr lang="sk-SK" sz="2400" b="1" dirty="0" smtClean="0">
                <a:solidFill>
                  <a:srgbClr val="0070C0"/>
                </a:solidFill>
              </a:rPr>
              <a:t>s hranami dlhými </a:t>
            </a:r>
          </a:p>
          <a:p>
            <a:pPr marL="0" indent="0">
              <a:buNone/>
            </a:pPr>
            <a:r>
              <a:rPr lang="sk-SK" sz="2400" b="1" dirty="0">
                <a:solidFill>
                  <a:srgbClr val="0070C0"/>
                </a:solidFill>
              </a:rPr>
              <a:t>a</a:t>
            </a:r>
            <a:r>
              <a:rPr lang="sk-SK" sz="2400" b="1" dirty="0" smtClean="0">
                <a:solidFill>
                  <a:srgbClr val="0070C0"/>
                </a:solidFill>
              </a:rPr>
              <a:t>=4 cm, b=5 cm, c=7 cm.	</a:t>
            </a:r>
            <a:r>
              <a:rPr lang="sk-SK" sz="2400" b="1" dirty="0" smtClean="0"/>
              <a:t>Nadhľad sprava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002060"/>
                </a:solidFill>
              </a:rPr>
              <a:t>Postup:  </a:t>
            </a:r>
            <a:r>
              <a:rPr lang="sk-SK" sz="2000" b="1" dirty="0">
                <a:solidFill>
                  <a:srgbClr val="FF0000"/>
                </a:solidFill>
              </a:rPr>
              <a:t>Narysujem:</a:t>
            </a:r>
          </a:p>
          <a:p>
            <a:pPr marL="457200" indent="-457200">
              <a:buAutoNum type="arabicPeriod"/>
            </a:pPr>
            <a:r>
              <a:rPr lang="sk-SK" sz="2000" b="1" dirty="0">
                <a:solidFill>
                  <a:srgbClr val="FF0000"/>
                </a:solidFill>
              </a:rPr>
              <a:t>prednú stenu – </a:t>
            </a:r>
            <a:r>
              <a:rPr lang="sk-SK" sz="2000" b="1" dirty="0" smtClean="0">
                <a:solidFill>
                  <a:srgbClr val="FF0000"/>
                </a:solidFill>
              </a:rPr>
              <a:t>obdĺžnik 4 cm x 7 cm</a:t>
            </a:r>
            <a:endParaRPr lang="sk-SK" sz="2000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sk-SK" sz="2000" b="1" dirty="0">
                <a:solidFill>
                  <a:srgbClr val="0070C0"/>
                </a:solidFill>
              </a:rPr>
              <a:t>Bočné hrany pod </a:t>
            </a:r>
            <a:r>
              <a:rPr lang="sk-SK" sz="2000" b="1" dirty="0" smtClean="0">
                <a:solidFill>
                  <a:srgbClr val="0070C0"/>
                </a:solidFill>
              </a:rPr>
              <a:t>45° </a:t>
            </a:r>
            <a:r>
              <a:rPr lang="sk-SK" sz="2000" b="1" dirty="0">
                <a:solidFill>
                  <a:srgbClr val="0070C0"/>
                </a:solidFill>
              </a:rPr>
              <a:t>uhlom</a:t>
            </a:r>
          </a:p>
          <a:p>
            <a:pPr marL="457200" indent="-457200">
              <a:buAutoNum type="arabicPeriod"/>
            </a:pPr>
            <a:r>
              <a:rPr lang="sk-SK" sz="2000" b="1" dirty="0">
                <a:solidFill>
                  <a:srgbClr val="00B050"/>
                </a:solidFill>
              </a:rPr>
              <a:t>Na bočnú hranu nameriam 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00B050"/>
                </a:solidFill>
              </a:rPr>
              <a:t>polovicu </a:t>
            </a:r>
            <a:r>
              <a:rPr lang="sk-SK" sz="2000" b="1" dirty="0">
                <a:solidFill>
                  <a:srgbClr val="00B050"/>
                </a:solidFill>
              </a:rPr>
              <a:t>zo zadania – </a:t>
            </a:r>
            <a:r>
              <a:rPr lang="sk-SK" sz="2400" b="1" dirty="0" smtClean="0">
                <a:solidFill>
                  <a:srgbClr val="0070C0"/>
                </a:solidFill>
              </a:rPr>
              <a:t>5:2=2,5cm !</a:t>
            </a:r>
            <a:endParaRPr lang="sk-SK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rgbClr val="FF0000"/>
                </a:solidFill>
              </a:rPr>
              <a:t>4. </a:t>
            </a:r>
            <a:r>
              <a:rPr lang="sk-SK" sz="2000" b="1" dirty="0">
                <a:solidFill>
                  <a:srgbClr val="002060"/>
                </a:solidFill>
              </a:rPr>
              <a:t>Dorysujem bočné hrany plnou čiarou,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7030A0"/>
                </a:solidFill>
              </a:rPr>
              <a:t>len zadnú nevidím, preto bude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7030A0"/>
                </a:solidFill>
              </a:rPr>
              <a:t> čiarkovaná a tenká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00B050"/>
                </a:solidFill>
              </a:rPr>
              <a:t>5. Označím vrcholy kocky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00B050"/>
                </a:solidFill>
              </a:rPr>
              <a:t> veľkými tlačenými písmenami</a:t>
            </a:r>
          </a:p>
          <a:p>
            <a:pPr marL="0" indent="0">
              <a:buNone/>
            </a:pPr>
            <a:endParaRPr lang="sk-SK" sz="2400" b="1" dirty="0"/>
          </a:p>
        </p:txBody>
      </p:sp>
      <p:sp>
        <p:nvSpPr>
          <p:cNvPr id="4" name="Kocka 3"/>
          <p:cNvSpPr/>
          <p:nvPr/>
        </p:nvSpPr>
        <p:spPr>
          <a:xfrm>
            <a:off x="6300192" y="3717032"/>
            <a:ext cx="1800200" cy="2520280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5" name="Rovná spojnica 4"/>
          <p:cNvCxnSpPr/>
          <p:nvPr/>
        </p:nvCxnSpPr>
        <p:spPr>
          <a:xfrm>
            <a:off x="6804248" y="3717032"/>
            <a:ext cx="0" cy="208823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6863388" y="5811926"/>
            <a:ext cx="1237004" cy="128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 flipH="1">
            <a:off x="6300192" y="5824815"/>
            <a:ext cx="504056" cy="412497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ovacia šípka 11"/>
          <p:cNvCxnSpPr/>
          <p:nvPr/>
        </p:nvCxnSpPr>
        <p:spPr>
          <a:xfrm>
            <a:off x="7118666" y="1493168"/>
            <a:ext cx="363224" cy="21518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11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/>
          <a:lstStyle/>
          <a:p>
            <a:r>
              <a:rPr lang="sk-SK" dirty="0" smtClean="0"/>
              <a:t>Narysuj sieť kocky s hranou dlhou 3cm.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sz="2400" dirty="0" smtClean="0">
                <a:solidFill>
                  <a:srgbClr val="FF0000"/>
                </a:solidFill>
              </a:rPr>
              <a:t>Náčrt siete kocky:</a:t>
            </a:r>
            <a:endParaRPr lang="sk-SK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Postup: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70C0"/>
                </a:solidFill>
              </a:rPr>
              <a:t>Úsečka 4.3=12cm dlhá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70C0"/>
                </a:solidFill>
              </a:rPr>
              <a:t>Nameriam 4x3cm na úsečku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70C0"/>
                </a:solidFill>
              </a:rPr>
              <a:t>Kolmice na úsečku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70C0"/>
                </a:solidFill>
              </a:rPr>
              <a:t>Dorysuj hornú a </a:t>
            </a:r>
          </a:p>
          <a:p>
            <a:pPr marL="0" indent="0"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dolnú podstavu siete kocky</a:t>
            </a:r>
          </a:p>
          <a:p>
            <a:pPr marL="457200" indent="-457200">
              <a:buAutoNum type="arabicPeriod"/>
            </a:pPr>
            <a:endParaRPr lang="sk-SK" sz="2400" dirty="0"/>
          </a:p>
        </p:txBody>
      </p:sp>
      <p:pic>
        <p:nvPicPr>
          <p:cNvPr id="1026" name="Picture 2" descr="http://www.otestujsa.sk/Storage/FileStorage.ashx?File=77b93b5a-af27-463c-bd03-7af2ac66d2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789" y="1200162"/>
            <a:ext cx="1800187" cy="128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otestujsa.sk/Storage/FileStorage.ashx?File=77b93b5a-af27-463c-bd03-7af2ac66d2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685893"/>
            <a:ext cx="3672408" cy="263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2.gstatic.com/images?q=tbn:ANd9GcSWcaiaPaLmusanIEdQF9AiD7N3yqRYPMM_mzOWHTpYcY2D6P5Y1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200162"/>
            <a:ext cx="25050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45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548680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sk-SK" b="1" dirty="0" smtClean="0">
                <a:solidFill>
                  <a:srgbClr val="0070C0"/>
                </a:solidFill>
              </a:rPr>
              <a:t>Koľko sietí má 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70C0"/>
                </a:solidFill>
              </a:rPr>
              <a:t>kocka, z ktorých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70C0"/>
                </a:solidFill>
              </a:rPr>
              <a:t>sa dá </a:t>
            </a:r>
          </a:p>
          <a:p>
            <a:pPr marL="0" indent="0">
              <a:buNone/>
            </a:pPr>
            <a:r>
              <a:rPr lang="sk-SK" b="1" dirty="0">
                <a:solidFill>
                  <a:srgbClr val="0070C0"/>
                </a:solidFill>
              </a:rPr>
              <a:t>p</a:t>
            </a:r>
            <a:r>
              <a:rPr lang="sk-SK" b="1" dirty="0" smtClean="0">
                <a:solidFill>
                  <a:srgbClr val="0070C0"/>
                </a:solidFill>
              </a:rPr>
              <a:t>oskladať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70C0"/>
                </a:solidFill>
              </a:rPr>
              <a:t>Kocka????</a:t>
            </a:r>
            <a:endParaRPr lang="sk-SK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www.matematikaapc.kvalitne.cz/images/priklady/9s_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806" y="206438"/>
            <a:ext cx="5374071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8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TM03457444[[fn=Základ]]</Template>
  <TotalTime>120</TotalTime>
  <Words>156</Words>
  <Application>Microsoft Office PowerPoint</Application>
  <PresentationFormat>Prezentácia na obrazovke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8" baseType="lpstr">
      <vt:lpstr>Corbel</vt:lpstr>
      <vt:lpstr>Základ</vt:lpstr>
      <vt:lpstr>Obraz kocky a kvádra  v rovnobežnom premietaní - rysovanie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Obraz kocky a kvádra  v rovnobežnom premietaní - rysovanie</dc:title>
  <dc:creator>VI.C</dc:creator>
  <cp:lastModifiedBy>Daniela Uličná</cp:lastModifiedBy>
  <cp:revision>17</cp:revision>
  <dcterms:created xsi:type="dcterms:W3CDTF">2013-02-05T17:07:25Z</dcterms:created>
  <dcterms:modified xsi:type="dcterms:W3CDTF">2021-06-20T15:32:01Z</dcterms:modified>
</cp:coreProperties>
</file>